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2" r:id="rId9"/>
    <p:sldId id="263" r:id="rId10"/>
    <p:sldId id="264" r:id="rId11"/>
    <p:sldId id="267" r:id="rId12"/>
    <p:sldId id="26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40E8-B1BA-44D9-9284-C6DE92034458}" type="datetimeFigureOut">
              <a:rPr lang="en-AU" smtClean="0"/>
              <a:t>1/03/2015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48211-24AC-435E-955C-8C71D2A9784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388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40E8-B1BA-44D9-9284-C6DE92034458}" type="datetimeFigureOut">
              <a:rPr lang="en-AU" smtClean="0"/>
              <a:t>1/03/2015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48211-24AC-435E-955C-8C71D2A9784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2140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40E8-B1BA-44D9-9284-C6DE92034458}" type="datetimeFigureOut">
              <a:rPr lang="en-AU" smtClean="0"/>
              <a:t>1/03/2015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48211-24AC-435E-955C-8C71D2A9784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71799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40E8-B1BA-44D9-9284-C6DE92034458}" type="datetimeFigureOut">
              <a:rPr lang="en-AU" smtClean="0"/>
              <a:t>1/03/2015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48211-24AC-435E-955C-8C71D2A9784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4395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40E8-B1BA-44D9-9284-C6DE92034458}" type="datetimeFigureOut">
              <a:rPr lang="en-AU" smtClean="0"/>
              <a:t>1/03/2015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48211-24AC-435E-955C-8C71D2A9784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37467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40E8-B1BA-44D9-9284-C6DE92034458}" type="datetimeFigureOut">
              <a:rPr lang="en-AU" smtClean="0"/>
              <a:t>1/03/2015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48211-24AC-435E-955C-8C71D2A9784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86878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40E8-B1BA-44D9-9284-C6DE92034458}" type="datetimeFigureOut">
              <a:rPr lang="en-AU" smtClean="0"/>
              <a:t>1/03/2015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48211-24AC-435E-955C-8C71D2A9784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04716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40E8-B1BA-44D9-9284-C6DE92034458}" type="datetimeFigureOut">
              <a:rPr lang="en-AU" smtClean="0"/>
              <a:t>1/03/2015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48211-24AC-435E-955C-8C71D2A9784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10751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40E8-B1BA-44D9-9284-C6DE92034458}" type="datetimeFigureOut">
              <a:rPr lang="en-AU" smtClean="0"/>
              <a:t>1/03/2015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48211-24AC-435E-955C-8C71D2A9784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52611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40E8-B1BA-44D9-9284-C6DE92034458}" type="datetimeFigureOut">
              <a:rPr lang="en-AU" smtClean="0"/>
              <a:t>1/03/2015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48211-24AC-435E-955C-8C71D2A9784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41679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40E8-B1BA-44D9-9284-C6DE92034458}" type="datetimeFigureOut">
              <a:rPr lang="en-AU" smtClean="0"/>
              <a:t>1/03/2015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48211-24AC-435E-955C-8C71D2A9784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52888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140E8-B1BA-44D9-9284-C6DE92034458}" type="datetimeFigureOut">
              <a:rPr lang="en-AU" smtClean="0"/>
              <a:t>1/03/2015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548211-24AC-435E-955C-8C71D2A9784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448776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solarsystem.nasa.gov/multimedia/display.cfm?Category=Planets&amp;IM_ID=17785" TargetMode="External"/><Relationship Id="rId3" Type="http://schemas.openxmlformats.org/officeDocument/2006/relationships/hyperlink" Target="http://mrg.bz/5DB4vO" TargetMode="External"/><Relationship Id="rId7" Type="http://schemas.openxmlformats.org/officeDocument/2006/relationships/hyperlink" Target="http://solarsystem.nasa.gov/moon/image-display.cfm?IM_ID=17910" TargetMode="External"/><Relationship Id="rId2" Type="http://schemas.openxmlformats.org/officeDocument/2006/relationships/hyperlink" Target="http://mrg.bz/UF1Ehq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solarsystem.nasa.gov/moon/image-display.cfm?IM_ID=17909" TargetMode="External"/><Relationship Id="rId5" Type="http://schemas.openxmlformats.org/officeDocument/2006/relationships/hyperlink" Target="http://solarsystem.nasa.gov/moon/image-display.cfm?IM_ID=19207" TargetMode="External"/><Relationship Id="rId4" Type="http://schemas.openxmlformats.org/officeDocument/2006/relationships/hyperlink" Target="http://mrg.bz/AolUeg" TargetMode="External"/><Relationship Id="rId9" Type="http://schemas.openxmlformats.org/officeDocument/2006/relationships/hyperlink" Target="http://en.wikipedia.org/wiki/Moon_rock#mediaviewer/File:Apollo_15_Genesis_Rock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23577" y="2639969"/>
            <a:ext cx="6191634" cy="1427945"/>
          </a:xfrm>
        </p:spPr>
        <p:txBody>
          <a:bodyPr>
            <a:normAutofit/>
          </a:bodyPr>
          <a:lstStyle/>
          <a:p>
            <a:r>
              <a:rPr lang="en-AU" sz="9600" dirty="0" smtClean="0">
                <a:latin typeface="Bauhaus 93" panose="04030905020B02020C02" pitchFamily="82" charset="0"/>
              </a:rPr>
              <a:t>The moon</a:t>
            </a:r>
            <a:endParaRPr lang="en-AU" sz="9600" dirty="0"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65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3797" y="307805"/>
            <a:ext cx="9400029" cy="62604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6383559"/>
            <a:ext cx="540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(</a:t>
            </a:r>
            <a:r>
              <a:rPr lang="en-AU" dirty="0" err="1" smtClean="0"/>
              <a:t>i</a:t>
            </a:r>
            <a:r>
              <a:rPr lang="en-AU" dirty="0" smtClean="0"/>
              <a:t>)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40922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00">
        <p:fade/>
      </p:transition>
    </mc:Choice>
    <mc:Fallback xmlns="">
      <p:transition spd="med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7500" y="304937"/>
            <a:ext cx="9530163" cy="63534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6473711"/>
            <a:ext cx="540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(ii)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37324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1834" y="317816"/>
            <a:ext cx="6323527" cy="632352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6456677"/>
            <a:ext cx="540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(iii)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3421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6430920"/>
            <a:ext cx="540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(iv)</a:t>
            </a:r>
            <a:endParaRPr lang="en-A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216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387921"/>
            <a:ext cx="540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(</a:t>
            </a:r>
            <a:r>
              <a:rPr lang="en-AU" dirty="0"/>
              <a:t>v</a:t>
            </a:r>
            <a:r>
              <a:rPr lang="en-AU" dirty="0" smtClean="0"/>
              <a:t>)</a:t>
            </a:r>
            <a:endParaRPr lang="en-AU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395" y="328411"/>
            <a:ext cx="5178190" cy="605951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0066" y="328411"/>
            <a:ext cx="5439403" cy="6066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277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375042"/>
            <a:ext cx="540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(vi)</a:t>
            </a:r>
            <a:endParaRPr lang="en-AU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4247" y="1197736"/>
            <a:ext cx="5138671" cy="448184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21250" y="1365160"/>
            <a:ext cx="5640947" cy="4588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765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75042"/>
            <a:ext cx="540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(vii)</a:t>
            </a:r>
            <a:endParaRPr lang="en-AU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1836" y="214977"/>
            <a:ext cx="6437131" cy="6529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798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8789" y="6297770"/>
            <a:ext cx="659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(viii)</a:t>
            </a:r>
            <a:endParaRPr lang="en-A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0321" y="0"/>
            <a:ext cx="6689363" cy="6693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366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362164"/>
            <a:ext cx="695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(ix)</a:t>
            </a:r>
            <a:endParaRPr lang="en-AU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7595" y="25581"/>
            <a:ext cx="6877318" cy="6633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201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362164"/>
            <a:ext cx="695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(</a:t>
            </a:r>
            <a:r>
              <a:rPr lang="en-AU" dirty="0"/>
              <a:t>x</a:t>
            </a:r>
            <a:r>
              <a:rPr lang="en-AU" dirty="0" smtClean="0"/>
              <a:t>)</a:t>
            </a:r>
            <a:endParaRPr lang="en-AU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7746" y="151396"/>
            <a:ext cx="6395434" cy="6395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68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30992" y="239150"/>
            <a:ext cx="46423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6000" dirty="0" smtClean="0">
                <a:latin typeface="Bauhaus 93" panose="04030905020B02020C02" pitchFamily="82" charset="0"/>
              </a:rPr>
              <a:t>Attributions</a:t>
            </a:r>
            <a:endParaRPr lang="en-AU" sz="6000" dirty="0">
              <a:latin typeface="Bauhaus 93" panose="04030905020B02020C02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5970" y="1123832"/>
            <a:ext cx="11501230" cy="5584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AU" sz="2000" dirty="0" smtClean="0"/>
              <a:t>(</a:t>
            </a:r>
            <a:r>
              <a:rPr lang="en-AU" sz="2000" dirty="0" err="1" smtClean="0"/>
              <a:t>i</a:t>
            </a:r>
            <a:r>
              <a:rPr lang="en-AU" sz="2000" dirty="0" smtClean="0"/>
              <a:t>) </a:t>
            </a:r>
            <a:r>
              <a:rPr lang="en-AU" sz="2000" i="1" dirty="0" smtClean="0"/>
              <a:t>Daytime  moon – </a:t>
            </a:r>
            <a:r>
              <a:rPr lang="en-AU" sz="2000" dirty="0" err="1" smtClean="0"/>
              <a:t>Morguefile</a:t>
            </a:r>
            <a:r>
              <a:rPr lang="en-AU" sz="2000" dirty="0" smtClean="0"/>
              <a:t> image by </a:t>
            </a:r>
            <a:r>
              <a:rPr lang="en-AU" sz="2000" dirty="0" err="1" smtClean="0"/>
              <a:t>Muvuca</a:t>
            </a:r>
            <a:r>
              <a:rPr lang="en-AU" sz="2000" dirty="0" smtClean="0"/>
              <a:t>  </a:t>
            </a:r>
            <a:r>
              <a:rPr lang="en-AU" sz="2000" u="sng" dirty="0" smtClean="0">
                <a:hlinkClick r:id="rId2"/>
              </a:rPr>
              <a:t>http://mrg.bz/UF1Ehq</a:t>
            </a:r>
            <a:endParaRPr lang="en-AU" sz="2000" dirty="0" smtClean="0"/>
          </a:p>
          <a:p>
            <a:pPr>
              <a:lnSpc>
                <a:spcPct val="150000"/>
              </a:lnSpc>
            </a:pPr>
            <a:r>
              <a:rPr lang="en-AU" sz="2000" dirty="0" smtClean="0"/>
              <a:t>(ii) </a:t>
            </a:r>
            <a:r>
              <a:rPr lang="en-AU" sz="2000" i="1" dirty="0" smtClean="0"/>
              <a:t>Daytime moon and plane </a:t>
            </a:r>
            <a:r>
              <a:rPr lang="en-AU" sz="2000" dirty="0" smtClean="0"/>
              <a:t>– </a:t>
            </a:r>
            <a:r>
              <a:rPr lang="en-AU" sz="2000" dirty="0" err="1" smtClean="0"/>
              <a:t>Morguefile</a:t>
            </a:r>
            <a:r>
              <a:rPr lang="en-AU" sz="2000" dirty="0" smtClean="0"/>
              <a:t> image by Flying Pete  </a:t>
            </a:r>
            <a:r>
              <a:rPr lang="en-AU" sz="2000" u="sng" dirty="0" smtClean="0">
                <a:hlinkClick r:id="rId3"/>
              </a:rPr>
              <a:t>http://mrg.bz/5DB4vO</a:t>
            </a:r>
            <a:r>
              <a:rPr lang="en-AU" sz="2000" dirty="0" smtClean="0"/>
              <a:t> </a:t>
            </a:r>
          </a:p>
          <a:p>
            <a:pPr>
              <a:lnSpc>
                <a:spcPct val="150000"/>
              </a:lnSpc>
            </a:pPr>
            <a:r>
              <a:rPr lang="en-AU" sz="2000" dirty="0" smtClean="0"/>
              <a:t>(iii) </a:t>
            </a:r>
            <a:r>
              <a:rPr lang="en-AU" sz="2000" i="1" dirty="0"/>
              <a:t>Daytime moon and crops </a:t>
            </a:r>
            <a:r>
              <a:rPr lang="en-AU" sz="2000" dirty="0" smtClean="0"/>
              <a:t>– </a:t>
            </a:r>
            <a:r>
              <a:rPr lang="en-AU" sz="2000" dirty="0" err="1" smtClean="0"/>
              <a:t>Morguefile</a:t>
            </a:r>
            <a:r>
              <a:rPr lang="en-AU" sz="2000" dirty="0" smtClean="0"/>
              <a:t> image by SQUAIO </a:t>
            </a:r>
            <a:r>
              <a:rPr lang="en-AU" sz="2000" dirty="0" smtClean="0">
                <a:hlinkClick r:id="rId4"/>
              </a:rPr>
              <a:t>http</a:t>
            </a:r>
            <a:r>
              <a:rPr lang="en-AU" sz="2000" dirty="0">
                <a:hlinkClick r:id="rId4"/>
              </a:rPr>
              <a:t>://</a:t>
            </a:r>
            <a:r>
              <a:rPr lang="en-AU" sz="2000" dirty="0" smtClean="0">
                <a:hlinkClick r:id="rId4"/>
              </a:rPr>
              <a:t>mrg.bz/AolUeg</a:t>
            </a:r>
            <a:r>
              <a:rPr lang="en-AU" sz="2000" dirty="0" smtClean="0"/>
              <a:t> </a:t>
            </a:r>
          </a:p>
          <a:p>
            <a:pPr>
              <a:lnSpc>
                <a:spcPct val="150000"/>
              </a:lnSpc>
            </a:pPr>
            <a:r>
              <a:rPr lang="en-AU" sz="2000" dirty="0" smtClean="0"/>
              <a:t>(iv) </a:t>
            </a:r>
            <a:r>
              <a:rPr lang="en-AU" sz="2000" i="1" dirty="0"/>
              <a:t>Lunar eclipse blood moon </a:t>
            </a:r>
            <a:r>
              <a:rPr lang="en-AU" sz="2000" dirty="0" smtClean="0"/>
              <a:t>– NASA </a:t>
            </a:r>
            <a:r>
              <a:rPr lang="en-AU" sz="2000" dirty="0">
                <a:hlinkClick r:id="rId5"/>
              </a:rPr>
              <a:t>http://</a:t>
            </a:r>
            <a:r>
              <a:rPr lang="en-AU" sz="2000" dirty="0" smtClean="0">
                <a:hlinkClick r:id="rId5"/>
              </a:rPr>
              <a:t>solarsystem.nasa.gov/moon/image-display.cfm?IM_ID=19207</a:t>
            </a:r>
            <a:r>
              <a:rPr lang="en-AU" sz="2000" dirty="0" smtClean="0"/>
              <a:t> </a:t>
            </a:r>
          </a:p>
          <a:p>
            <a:pPr>
              <a:lnSpc>
                <a:spcPct val="150000"/>
              </a:lnSpc>
            </a:pPr>
            <a:r>
              <a:rPr lang="en-AU" sz="2000" dirty="0" smtClean="0"/>
              <a:t>(v) </a:t>
            </a:r>
            <a:r>
              <a:rPr lang="en-AU" sz="2000" i="1" dirty="0" smtClean="0"/>
              <a:t>Twilight moon 2 &amp; Twilight moon 3 </a:t>
            </a:r>
            <a:r>
              <a:rPr lang="en-AU" sz="2000" dirty="0"/>
              <a:t>– Courtesy of Shelley Murphy. Used with permission</a:t>
            </a:r>
          </a:p>
          <a:p>
            <a:pPr>
              <a:lnSpc>
                <a:spcPct val="150000"/>
              </a:lnSpc>
            </a:pPr>
            <a:r>
              <a:rPr lang="en-AU" sz="2000" dirty="0" smtClean="0"/>
              <a:t>(vi) </a:t>
            </a:r>
            <a:r>
              <a:rPr lang="en-AU" sz="2000" i="1" dirty="0"/>
              <a:t>Telescopic view of moon at night </a:t>
            </a:r>
            <a:r>
              <a:rPr lang="en-AU" sz="2000" i="1" dirty="0" smtClean="0"/>
              <a:t>1 &amp; 2 </a:t>
            </a:r>
            <a:r>
              <a:rPr lang="en-AU" sz="2000" dirty="0" smtClean="0"/>
              <a:t>– </a:t>
            </a:r>
            <a:r>
              <a:rPr lang="en-AU" sz="2000" dirty="0"/>
              <a:t>Courtesy of Shelley Murphy. Used with permission</a:t>
            </a:r>
          </a:p>
          <a:p>
            <a:pPr>
              <a:lnSpc>
                <a:spcPct val="150000"/>
              </a:lnSpc>
            </a:pPr>
            <a:r>
              <a:rPr lang="en-AU" sz="2000" dirty="0" smtClean="0"/>
              <a:t>(vii) </a:t>
            </a:r>
            <a:r>
              <a:rPr lang="en-AU" sz="2000" i="1" dirty="0"/>
              <a:t>Sample gathering </a:t>
            </a:r>
            <a:r>
              <a:rPr lang="en-AU" sz="2000" dirty="0" smtClean="0"/>
              <a:t>– </a:t>
            </a:r>
            <a:r>
              <a:rPr lang="en-AU" sz="2000" dirty="0"/>
              <a:t>NASA </a:t>
            </a:r>
            <a:r>
              <a:rPr lang="en-AU" sz="2000" dirty="0">
                <a:hlinkClick r:id="rId6"/>
              </a:rPr>
              <a:t>http://</a:t>
            </a:r>
            <a:r>
              <a:rPr lang="en-AU" sz="2000" dirty="0" smtClean="0">
                <a:hlinkClick r:id="rId6"/>
              </a:rPr>
              <a:t>solarsystem.nasa.gov/moon/image-display.cfm?IM_ID=17909</a:t>
            </a:r>
            <a:r>
              <a:rPr lang="en-AU" sz="2000" dirty="0" smtClean="0"/>
              <a:t> </a:t>
            </a:r>
          </a:p>
          <a:p>
            <a:pPr>
              <a:lnSpc>
                <a:spcPct val="150000"/>
              </a:lnSpc>
            </a:pPr>
            <a:r>
              <a:rPr lang="en-AU" sz="2000" dirty="0" smtClean="0"/>
              <a:t>(viii) </a:t>
            </a:r>
            <a:r>
              <a:rPr lang="en-AU" sz="2000" i="1" dirty="0"/>
              <a:t>Apollo 17 Rover </a:t>
            </a:r>
            <a:r>
              <a:rPr lang="en-AU" sz="2000" dirty="0" smtClean="0"/>
              <a:t>– NASA </a:t>
            </a:r>
            <a:r>
              <a:rPr lang="en-AU" sz="2000" dirty="0">
                <a:hlinkClick r:id="rId7"/>
              </a:rPr>
              <a:t>http://</a:t>
            </a:r>
            <a:r>
              <a:rPr lang="en-AU" sz="2000" dirty="0" smtClean="0">
                <a:hlinkClick r:id="rId7"/>
              </a:rPr>
              <a:t>solarsystem.nasa.gov/moon/image-display.cfm?IM_ID=17910</a:t>
            </a:r>
            <a:r>
              <a:rPr lang="en-AU" sz="2000" dirty="0" smtClean="0"/>
              <a:t> </a:t>
            </a:r>
          </a:p>
          <a:p>
            <a:pPr>
              <a:lnSpc>
                <a:spcPct val="150000"/>
              </a:lnSpc>
            </a:pPr>
            <a:r>
              <a:rPr lang="en-AU" sz="2000" dirty="0" smtClean="0"/>
              <a:t>(ix) </a:t>
            </a:r>
            <a:r>
              <a:rPr lang="en-AU" sz="2000" dirty="0"/>
              <a:t>Earth from the Moon: A Different Perspective on the Harvest </a:t>
            </a:r>
            <a:r>
              <a:rPr lang="en-AU" sz="2000" dirty="0" smtClean="0"/>
              <a:t>Moon – </a:t>
            </a:r>
            <a:r>
              <a:rPr lang="en-AU" sz="2000" dirty="0"/>
              <a:t>NASA </a:t>
            </a:r>
            <a:r>
              <a:rPr lang="en-AU" sz="2000" dirty="0">
                <a:hlinkClick r:id="rId8"/>
              </a:rPr>
              <a:t>https://</a:t>
            </a:r>
            <a:r>
              <a:rPr lang="en-AU" sz="2000" dirty="0" smtClean="0">
                <a:hlinkClick r:id="rId8"/>
              </a:rPr>
              <a:t>solarsystem.nasa.gov/multimedia/display.cfm?Category=Planets&amp;IM_ID=17785</a:t>
            </a:r>
            <a:r>
              <a:rPr lang="en-AU" sz="2000" dirty="0" smtClean="0"/>
              <a:t>  </a:t>
            </a:r>
          </a:p>
          <a:p>
            <a:pPr>
              <a:lnSpc>
                <a:spcPct val="150000"/>
              </a:lnSpc>
            </a:pPr>
            <a:r>
              <a:rPr lang="en-AU" sz="2000" dirty="0" smtClean="0"/>
              <a:t>(x) Apollo 15 Genesis rock – NASA</a:t>
            </a:r>
          </a:p>
          <a:p>
            <a:pPr>
              <a:lnSpc>
                <a:spcPct val="150000"/>
              </a:lnSpc>
            </a:pPr>
            <a:r>
              <a:rPr lang="en-AU" sz="2000" dirty="0" smtClean="0">
                <a:hlinkClick r:id="rId9"/>
              </a:rPr>
              <a:t>http</a:t>
            </a:r>
            <a:r>
              <a:rPr lang="en-AU" sz="2000" dirty="0">
                <a:hlinkClick r:id="rId9"/>
              </a:rPr>
              <a:t>://</a:t>
            </a:r>
            <a:r>
              <a:rPr lang="en-AU" sz="2000" dirty="0" smtClean="0">
                <a:hlinkClick r:id="rId9"/>
              </a:rPr>
              <a:t>en.wikipedia.org/wiki/Moon_rock#mediaviewer/File:Apollo_15_Genesis_Rock.jpg</a:t>
            </a:r>
            <a:r>
              <a:rPr lang="en-AU" sz="20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16615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122</TotalTime>
  <Words>182</Words>
  <Application>Microsoft Office PowerPoint</Application>
  <PresentationFormat>Widescreen</PresentationFormat>
  <Paragraphs>23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Bauhaus 93</vt:lpstr>
      <vt:lpstr>Calibri</vt:lpstr>
      <vt:lpstr>Calibri Light</vt:lpstr>
      <vt:lpstr>Office Theme</vt:lpstr>
      <vt:lpstr>The moon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moon</dc:title>
  <dc:creator>Shelley Murphy</dc:creator>
  <cp:lastModifiedBy>Shelley Murphy</cp:lastModifiedBy>
  <cp:revision>19</cp:revision>
  <dcterms:created xsi:type="dcterms:W3CDTF">2015-02-28T08:48:53Z</dcterms:created>
  <dcterms:modified xsi:type="dcterms:W3CDTF">2015-03-01T04:34:29Z</dcterms:modified>
</cp:coreProperties>
</file>